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4"/>
  </p:sldMasterIdLst>
  <p:notesMasterIdLst>
    <p:notesMasterId r:id="rId19"/>
  </p:notesMasterIdLst>
  <p:sldIdLst>
    <p:sldId id="256" r:id="rId5"/>
    <p:sldId id="258" r:id="rId6"/>
    <p:sldId id="257" r:id="rId7"/>
    <p:sldId id="259" r:id="rId8"/>
    <p:sldId id="260" r:id="rId9"/>
    <p:sldId id="261" r:id="rId10"/>
    <p:sldId id="263" r:id="rId11"/>
    <p:sldId id="266" r:id="rId12"/>
    <p:sldId id="267" r:id="rId13"/>
    <p:sldId id="262" r:id="rId14"/>
    <p:sldId id="268" r:id="rId15"/>
    <p:sldId id="269" r:id="rId16"/>
    <p:sldId id="264"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06" autoAdjust="0"/>
    <p:restoredTop sz="94660"/>
  </p:normalViewPr>
  <p:slideViewPr>
    <p:cSldViewPr snapToGrid="0">
      <p:cViewPr varScale="1">
        <p:scale>
          <a:sx n="125" d="100"/>
          <a:sy n="125" d="100"/>
        </p:scale>
        <p:origin x="17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00416E-9EFF-704F-A060-6D2C0CD241F4}" type="datetimeFigureOut">
              <a:rPr lang="en-US" smtClean="0"/>
              <a:t>5/19/23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0288EC-69E4-BA4A-BC5F-2869F51E6557}" type="slidenum">
              <a:rPr lang="en-US" smtClean="0"/>
              <a:t>‹#›</a:t>
            </a:fld>
            <a:endParaRPr lang="en-US"/>
          </a:p>
        </p:txBody>
      </p:sp>
    </p:spTree>
    <p:extLst>
      <p:ext uri="{BB962C8B-B14F-4D97-AF65-F5344CB8AC3E}">
        <p14:creationId xmlns:p14="http://schemas.microsoft.com/office/powerpoint/2010/main" val="937082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288EC-69E4-BA4A-BC5F-2869F51E6557}" type="slidenum">
              <a:rPr lang="en-US" smtClean="0"/>
              <a:t>1</a:t>
            </a:fld>
            <a:endParaRPr lang="en-US"/>
          </a:p>
        </p:txBody>
      </p:sp>
    </p:spTree>
    <p:extLst>
      <p:ext uri="{BB962C8B-B14F-4D97-AF65-F5344CB8AC3E}">
        <p14:creationId xmlns:p14="http://schemas.microsoft.com/office/powerpoint/2010/main" val="804093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49D6DC-E1CB-4874-BF52-C3407230D20E}"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7872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5/18/23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28017044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5/18/23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16856426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5/18/23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6347194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5/18/23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3507690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0517C94-3B1E-4991-BED3-41F8B0158A00}" type="datetime1">
              <a:rPr lang="en-US" smtClean="0"/>
              <a:t>5/18/23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8665540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0517C94-3B1E-4991-BED3-41F8B0158A00}" type="datetime1">
              <a:rPr lang="en-US" smtClean="0"/>
              <a:t>5/18/23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42380057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01D81-C4B9-4A87-89A7-22E29E6C9200}"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115063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07718-69F7-427E-95A3-C1246AF46913}"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31952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913E51-B7F7-4C24-B8E3-5471755DC0E0}"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67990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91A59F-D956-4598-A3C1-AE72A5387751}" type="datetime1">
              <a:rPr lang="en-US" smtClean="0"/>
              <a:t>5/18/23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50924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0BBD69-7BD3-4731-8064-242619E92CBE}" type="datetime1">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36054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D77D9-239F-488B-9358-023C46BC7084}" type="datetime1">
              <a:rPr lang="en-US" smtClean="0"/>
              <a:t>5/18/23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511557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EE61C24-7140-4FDE-92F3-654C6E2D3C1C}" type="datetime1">
              <a:rPr lang="en-US" smtClean="0"/>
              <a:t>5/18/23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770627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C4D6ACF-ECB9-4B5F-A429-08B8AC75E8EF}" type="datetime1">
              <a:rPr lang="en-US" smtClean="0"/>
              <a:t>5/18/23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5584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88B429B-EE2A-486A-BDB9-0C848B4FAFDD}" type="datetime1">
              <a:rPr lang="en-US" smtClean="0"/>
              <a:t>5/18/23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79602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A5FE4A-CB8D-40AB-BFFC-AAF37EA071CB}" type="datetime1">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8234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0517C94-3B1E-4991-BED3-41F8B0158A00}" type="datetime1">
              <a:rPr lang="en-US" smtClean="0"/>
              <a:t>5/18/23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05227781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7FCEF-E4F5-3414-B08F-B401F5821BA7}"/>
              </a:ext>
            </a:extLst>
          </p:cNvPr>
          <p:cNvSpPr>
            <a:spLocks noGrp="1"/>
          </p:cNvSpPr>
          <p:nvPr>
            <p:ph type="ctrTitle"/>
          </p:nvPr>
        </p:nvSpPr>
        <p:spPr>
          <a:xfrm>
            <a:off x="4872012" y="1447800"/>
            <a:ext cx="6937129" cy="3329581"/>
          </a:xfrm>
        </p:spPr>
        <p:txBody>
          <a:bodyPr>
            <a:normAutofit/>
          </a:bodyPr>
          <a:lstStyle/>
          <a:p>
            <a:pPr>
              <a:lnSpc>
                <a:spcPct val="90000"/>
              </a:lnSpc>
            </a:pPr>
            <a:r>
              <a:rPr lang="en-US" sz="4000" dirty="0">
                <a:solidFill>
                  <a:srgbClr val="FFFFFF"/>
                </a:solidFill>
              </a:rPr>
              <a:t>"Breath of Clarity: Advancing Pneumonia Detection through Innovative Technology"</a:t>
            </a:r>
            <a:endParaRPr lang="en-US" sz="4000" dirty="0">
              <a:solidFill>
                <a:srgbClr val="EBEBEB"/>
              </a:solidFill>
            </a:endParaRPr>
          </a:p>
        </p:txBody>
      </p:sp>
      <p:sp>
        <p:nvSpPr>
          <p:cNvPr id="3" name="Subtitle 2">
            <a:extLst>
              <a:ext uri="{FF2B5EF4-FFF2-40B4-BE49-F238E27FC236}">
                <a16:creationId xmlns:a16="http://schemas.microsoft.com/office/drawing/2014/main" id="{2490258A-F5ED-0B77-3B9E-7854D7536E8D}"/>
              </a:ext>
            </a:extLst>
          </p:cNvPr>
          <p:cNvSpPr>
            <a:spLocks noGrp="1"/>
          </p:cNvSpPr>
          <p:nvPr>
            <p:ph type="subTitle" idx="1"/>
          </p:nvPr>
        </p:nvSpPr>
        <p:spPr>
          <a:xfrm>
            <a:off x="4872012" y="5386980"/>
            <a:ext cx="6251600" cy="861420"/>
          </a:xfrm>
        </p:spPr>
        <p:txBody>
          <a:bodyPr>
            <a:normAutofit/>
          </a:bodyPr>
          <a:lstStyle/>
          <a:p>
            <a:r>
              <a:rPr lang="en-US" dirty="0">
                <a:solidFill>
                  <a:schemeClr val="tx2">
                    <a:lumMod val="40000"/>
                    <a:lumOff val="60000"/>
                  </a:schemeClr>
                </a:solidFill>
              </a:rPr>
              <a:t>Team members: Mayurkumar M Patel</a:t>
            </a:r>
          </a:p>
          <a:p>
            <a:r>
              <a:rPr lang="en-US" dirty="0">
                <a:solidFill>
                  <a:schemeClr val="tx2">
                    <a:lumMod val="40000"/>
                    <a:lumOff val="60000"/>
                  </a:schemeClr>
                </a:solidFill>
              </a:rPr>
              <a:t>				    </a:t>
            </a:r>
            <a:r>
              <a:rPr lang="en-US" dirty="0" err="1">
                <a:solidFill>
                  <a:schemeClr val="tx2">
                    <a:lumMod val="40000"/>
                    <a:lumOff val="60000"/>
                  </a:schemeClr>
                </a:solidFill>
              </a:rPr>
              <a:t>tirth</a:t>
            </a:r>
            <a:r>
              <a:rPr lang="en-US" dirty="0">
                <a:solidFill>
                  <a:schemeClr val="tx2">
                    <a:lumMod val="40000"/>
                    <a:lumOff val="60000"/>
                  </a:schemeClr>
                </a:solidFill>
              </a:rPr>
              <a:t> g shah</a:t>
            </a:r>
          </a:p>
          <a:p>
            <a:endParaRPr lang="en-US" dirty="0">
              <a:solidFill>
                <a:schemeClr val="tx2">
                  <a:lumMod val="40000"/>
                  <a:lumOff val="60000"/>
                </a:schemeClr>
              </a:solidFill>
            </a:endParaRPr>
          </a:p>
        </p:txBody>
      </p:sp>
      <p:sp>
        <p:nvSpPr>
          <p:cNvPr id="7"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a:extLst>
              <a:ext uri="{FF2B5EF4-FFF2-40B4-BE49-F238E27FC236}">
                <a16:creationId xmlns:a16="http://schemas.microsoft.com/office/drawing/2014/main" id="{E5CBE7F9-5DDD-F2E2-844D-4CDB05B465BF}"/>
              </a:ext>
            </a:extLst>
          </p:cNvPr>
          <p:cNvPicPr>
            <a:picLocks noChangeAspect="1"/>
          </p:cNvPicPr>
          <p:nvPr/>
        </p:nvPicPr>
        <p:blipFill rotWithShape="1">
          <a:blip r:embed="rId6"/>
          <a:srcRect l="23076" r="34770" b="-1"/>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8" name="Rectangle 12">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 name="Audio 9">
            <a:hlinkClick r:id="" action="ppaction://media"/>
            <a:extLst>
              <a:ext uri="{FF2B5EF4-FFF2-40B4-BE49-F238E27FC236}">
                <a16:creationId xmlns:a16="http://schemas.microsoft.com/office/drawing/2014/main" id="{4D0AAEA3-3AB2-B5AB-288B-7C2E9B7A53F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59995800"/>
      </p:ext>
    </p:extLst>
  </p:cSld>
  <p:clrMapOvr>
    <a:masterClrMapping/>
  </p:clrMapOvr>
  <mc:AlternateContent xmlns:mc="http://schemas.openxmlformats.org/markup-compatibility/2006">
    <mc:Choice xmlns:p14="http://schemas.microsoft.com/office/powerpoint/2010/main" Requires="p14">
      <p:transition spd="slow" p14:dur="2000" advTm="17274"/>
    </mc:Choice>
    <mc:Fallback>
      <p:transition spd="slow" advTm="17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BD11-0921-54F6-9BC2-524E6085EC10}"/>
              </a:ext>
            </a:extLst>
          </p:cNvPr>
          <p:cNvSpPr>
            <a:spLocks noGrp="1"/>
          </p:cNvSpPr>
          <p:nvPr>
            <p:ph type="title"/>
          </p:nvPr>
        </p:nvSpPr>
        <p:spPr/>
        <p:txBody>
          <a:bodyPr/>
          <a:lstStyle/>
          <a:p>
            <a:r>
              <a:rPr lang="en-US" dirty="0"/>
              <a:t>Evaluation Metrics</a:t>
            </a:r>
          </a:p>
        </p:txBody>
      </p:sp>
      <p:sp>
        <p:nvSpPr>
          <p:cNvPr id="3" name="Content Placeholder 2">
            <a:extLst>
              <a:ext uri="{FF2B5EF4-FFF2-40B4-BE49-F238E27FC236}">
                <a16:creationId xmlns:a16="http://schemas.microsoft.com/office/drawing/2014/main" id="{D09912A8-0D7A-59B5-EEF6-F87407234430}"/>
              </a:ext>
            </a:extLst>
          </p:cNvPr>
          <p:cNvSpPr>
            <a:spLocks noGrp="1"/>
          </p:cNvSpPr>
          <p:nvPr>
            <p:ph idx="1"/>
          </p:nvPr>
        </p:nvSpPr>
        <p:spPr/>
        <p:txBody>
          <a:bodyPr>
            <a:normAutofit/>
          </a:bodyPr>
          <a:lstStyle/>
          <a:p>
            <a:r>
              <a:rPr lang="en-US" dirty="0"/>
              <a:t>Accuracy</a:t>
            </a:r>
          </a:p>
          <a:p>
            <a:r>
              <a:rPr lang="en-US" dirty="0"/>
              <a:t>Precision</a:t>
            </a:r>
          </a:p>
          <a:p>
            <a:r>
              <a:rPr lang="en-US" dirty="0"/>
              <a:t>Recall (Sensitivity)</a:t>
            </a:r>
          </a:p>
          <a:p>
            <a:r>
              <a:rPr lang="en-US" dirty="0"/>
              <a:t>F1-score</a:t>
            </a:r>
          </a:p>
          <a:p>
            <a:r>
              <a:rPr lang="en-US" dirty="0"/>
              <a:t>Confusion Matrix</a:t>
            </a:r>
          </a:p>
        </p:txBody>
      </p:sp>
      <p:pic>
        <p:nvPicPr>
          <p:cNvPr id="4" name="Audio 3">
            <a:hlinkClick r:id="" action="ppaction://media"/>
            <a:extLst>
              <a:ext uri="{FF2B5EF4-FFF2-40B4-BE49-F238E27FC236}">
                <a16:creationId xmlns:a16="http://schemas.microsoft.com/office/drawing/2014/main" id="{24AF71CE-E53A-E04E-F710-62F22BC61F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98600965"/>
      </p:ext>
    </p:extLst>
  </p:cSld>
  <p:clrMapOvr>
    <a:masterClrMapping/>
  </p:clrMapOvr>
  <mc:AlternateContent xmlns:mc="http://schemas.openxmlformats.org/markup-compatibility/2006">
    <mc:Choice xmlns:p14="http://schemas.microsoft.com/office/powerpoint/2010/main" Requires="p14">
      <p:transition spd="slow" p14:dur="2000" advTm="37722"/>
    </mc:Choice>
    <mc:Fallback>
      <p:transition spd="slow" advTm="37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BD11-0921-54F6-9BC2-524E6085EC10}"/>
              </a:ext>
            </a:extLst>
          </p:cNvPr>
          <p:cNvSpPr>
            <a:spLocks noGrp="1"/>
          </p:cNvSpPr>
          <p:nvPr>
            <p:ph type="title"/>
          </p:nvPr>
        </p:nvSpPr>
        <p:spPr/>
        <p:txBody>
          <a:bodyPr/>
          <a:lstStyle/>
          <a:p>
            <a:r>
              <a:rPr lang="en-US" dirty="0"/>
              <a:t>Results</a:t>
            </a:r>
          </a:p>
        </p:txBody>
      </p:sp>
      <p:pic>
        <p:nvPicPr>
          <p:cNvPr id="4" name="Picture 3" descr="Text&#10;&#10;Description automatically generated">
            <a:extLst>
              <a:ext uri="{FF2B5EF4-FFF2-40B4-BE49-F238E27FC236}">
                <a16:creationId xmlns:a16="http://schemas.microsoft.com/office/drawing/2014/main" id="{FFCEDBFA-157B-7FD2-6E18-FC20A484B957}"/>
              </a:ext>
            </a:extLst>
          </p:cNvPr>
          <p:cNvPicPr>
            <a:picLocks noChangeAspect="1"/>
          </p:cNvPicPr>
          <p:nvPr/>
        </p:nvPicPr>
        <p:blipFill rotWithShape="1">
          <a:blip r:embed="rId4"/>
          <a:srcRect l="16959" t="61737" r="52676" b="19599"/>
          <a:stretch/>
        </p:blipFill>
        <p:spPr>
          <a:xfrm>
            <a:off x="244109" y="1755424"/>
            <a:ext cx="4299091" cy="2048256"/>
          </a:xfrm>
          <a:prstGeom prst="rect">
            <a:avLst/>
          </a:prstGeom>
        </p:spPr>
      </p:pic>
      <p:sp>
        <p:nvSpPr>
          <p:cNvPr id="5" name="TextBox 4">
            <a:extLst>
              <a:ext uri="{FF2B5EF4-FFF2-40B4-BE49-F238E27FC236}">
                <a16:creationId xmlns:a16="http://schemas.microsoft.com/office/drawing/2014/main" id="{38840D93-8746-B859-3DE5-C9E634DF6065}"/>
              </a:ext>
            </a:extLst>
          </p:cNvPr>
          <p:cNvSpPr txBox="1"/>
          <p:nvPr/>
        </p:nvSpPr>
        <p:spPr>
          <a:xfrm>
            <a:off x="1887444" y="1386092"/>
            <a:ext cx="1862254" cy="369332"/>
          </a:xfrm>
          <a:prstGeom prst="rect">
            <a:avLst/>
          </a:prstGeom>
          <a:noFill/>
        </p:spPr>
        <p:txBody>
          <a:bodyPr wrap="square" rtlCol="0">
            <a:spAutoFit/>
          </a:bodyPr>
          <a:lstStyle/>
          <a:p>
            <a:r>
              <a:rPr lang="en-US" dirty="0"/>
              <a:t>VGG19</a:t>
            </a:r>
          </a:p>
        </p:txBody>
      </p:sp>
      <p:pic>
        <p:nvPicPr>
          <p:cNvPr id="6" name="Picture 5" descr="A screenshot of a computer&#10;&#10;Description automatically generated">
            <a:extLst>
              <a:ext uri="{FF2B5EF4-FFF2-40B4-BE49-F238E27FC236}">
                <a16:creationId xmlns:a16="http://schemas.microsoft.com/office/drawing/2014/main" id="{BDA571CB-6017-28F1-7AFD-E66437341BA6}"/>
              </a:ext>
            </a:extLst>
          </p:cNvPr>
          <p:cNvPicPr>
            <a:picLocks noChangeAspect="1"/>
          </p:cNvPicPr>
          <p:nvPr/>
        </p:nvPicPr>
        <p:blipFill rotWithShape="1">
          <a:blip r:embed="rId5"/>
          <a:srcRect l="23852" t="42484" r="41871" b="16220"/>
          <a:stretch/>
        </p:blipFill>
        <p:spPr>
          <a:xfrm>
            <a:off x="4680825" y="1755425"/>
            <a:ext cx="3514746" cy="2414016"/>
          </a:xfrm>
          <a:prstGeom prst="rect">
            <a:avLst/>
          </a:prstGeom>
        </p:spPr>
      </p:pic>
      <p:sp>
        <p:nvSpPr>
          <p:cNvPr id="7" name="TextBox 6">
            <a:extLst>
              <a:ext uri="{FF2B5EF4-FFF2-40B4-BE49-F238E27FC236}">
                <a16:creationId xmlns:a16="http://schemas.microsoft.com/office/drawing/2014/main" id="{6C47EA58-D331-E555-B4AC-7345B91294D9}"/>
              </a:ext>
            </a:extLst>
          </p:cNvPr>
          <p:cNvSpPr txBox="1"/>
          <p:nvPr/>
        </p:nvSpPr>
        <p:spPr>
          <a:xfrm>
            <a:off x="5992643" y="1386092"/>
            <a:ext cx="1482811" cy="369332"/>
          </a:xfrm>
          <a:prstGeom prst="rect">
            <a:avLst/>
          </a:prstGeom>
          <a:noFill/>
        </p:spPr>
        <p:txBody>
          <a:bodyPr wrap="square" rtlCol="0">
            <a:spAutoFit/>
          </a:bodyPr>
          <a:lstStyle/>
          <a:p>
            <a:r>
              <a:rPr lang="en-US" dirty="0"/>
              <a:t>RESNET 152</a:t>
            </a:r>
          </a:p>
        </p:txBody>
      </p:sp>
      <p:pic>
        <p:nvPicPr>
          <p:cNvPr id="8" name="Picture 7" descr="A screenshot of a computer&#10;&#10;Description automatically generated">
            <a:extLst>
              <a:ext uri="{FF2B5EF4-FFF2-40B4-BE49-F238E27FC236}">
                <a16:creationId xmlns:a16="http://schemas.microsoft.com/office/drawing/2014/main" id="{C19FD1EE-0BDC-27EF-A540-73F02EF12C52}"/>
              </a:ext>
            </a:extLst>
          </p:cNvPr>
          <p:cNvPicPr>
            <a:picLocks noChangeAspect="1"/>
          </p:cNvPicPr>
          <p:nvPr/>
        </p:nvPicPr>
        <p:blipFill rotWithShape="1">
          <a:blip r:embed="rId6"/>
          <a:srcRect l="24215" t="40827" r="42686" b="20245"/>
          <a:stretch/>
        </p:blipFill>
        <p:spPr>
          <a:xfrm>
            <a:off x="8470820" y="1755424"/>
            <a:ext cx="3473831" cy="2414015"/>
          </a:xfrm>
          <a:prstGeom prst="rect">
            <a:avLst/>
          </a:prstGeom>
        </p:spPr>
      </p:pic>
      <p:sp>
        <p:nvSpPr>
          <p:cNvPr id="9" name="TextBox 8">
            <a:extLst>
              <a:ext uri="{FF2B5EF4-FFF2-40B4-BE49-F238E27FC236}">
                <a16:creationId xmlns:a16="http://schemas.microsoft.com/office/drawing/2014/main" id="{7F3CEA99-A186-F31F-B098-C968DB735E8F}"/>
              </a:ext>
            </a:extLst>
          </p:cNvPr>
          <p:cNvSpPr txBox="1"/>
          <p:nvPr/>
        </p:nvSpPr>
        <p:spPr>
          <a:xfrm>
            <a:off x="9447053" y="1386092"/>
            <a:ext cx="1482811" cy="369332"/>
          </a:xfrm>
          <a:prstGeom prst="rect">
            <a:avLst/>
          </a:prstGeom>
          <a:noFill/>
        </p:spPr>
        <p:txBody>
          <a:bodyPr wrap="square" rtlCol="0">
            <a:spAutoFit/>
          </a:bodyPr>
          <a:lstStyle/>
          <a:p>
            <a:r>
              <a:rPr lang="en-US" dirty="0"/>
              <a:t>RESNET 200</a:t>
            </a:r>
          </a:p>
        </p:txBody>
      </p:sp>
      <p:pic>
        <p:nvPicPr>
          <p:cNvPr id="10" name="Picture 9" descr="Text&#10;&#10;Description automatically generated">
            <a:extLst>
              <a:ext uri="{FF2B5EF4-FFF2-40B4-BE49-F238E27FC236}">
                <a16:creationId xmlns:a16="http://schemas.microsoft.com/office/drawing/2014/main" id="{EFF2BD8D-D94C-F8FD-CFC3-7DE5AA2B5B2A}"/>
              </a:ext>
            </a:extLst>
          </p:cNvPr>
          <p:cNvPicPr>
            <a:picLocks noChangeAspect="1"/>
          </p:cNvPicPr>
          <p:nvPr/>
        </p:nvPicPr>
        <p:blipFill rotWithShape="1">
          <a:blip r:embed="rId7"/>
          <a:srcRect l="17595" t="64553" r="54710" b="23291"/>
          <a:stretch/>
        </p:blipFill>
        <p:spPr>
          <a:xfrm>
            <a:off x="3316052" y="4651544"/>
            <a:ext cx="5154768" cy="1753738"/>
          </a:xfrm>
          <a:prstGeom prst="rect">
            <a:avLst/>
          </a:prstGeom>
        </p:spPr>
      </p:pic>
      <p:sp>
        <p:nvSpPr>
          <p:cNvPr id="11" name="TextBox 10">
            <a:extLst>
              <a:ext uri="{FF2B5EF4-FFF2-40B4-BE49-F238E27FC236}">
                <a16:creationId xmlns:a16="http://schemas.microsoft.com/office/drawing/2014/main" id="{77B07A1F-D288-9D51-937E-397617FFED99}"/>
              </a:ext>
            </a:extLst>
          </p:cNvPr>
          <p:cNvSpPr txBox="1"/>
          <p:nvPr/>
        </p:nvSpPr>
        <p:spPr>
          <a:xfrm>
            <a:off x="5507071" y="4282212"/>
            <a:ext cx="1862254" cy="369332"/>
          </a:xfrm>
          <a:prstGeom prst="rect">
            <a:avLst/>
          </a:prstGeom>
          <a:noFill/>
        </p:spPr>
        <p:txBody>
          <a:bodyPr wrap="square" rtlCol="0">
            <a:spAutoFit/>
          </a:bodyPr>
          <a:lstStyle/>
          <a:p>
            <a:r>
              <a:rPr lang="en-US" dirty="0"/>
              <a:t>CNN</a:t>
            </a:r>
          </a:p>
        </p:txBody>
      </p:sp>
      <p:pic>
        <p:nvPicPr>
          <p:cNvPr id="12" name="Audio 11">
            <a:hlinkClick r:id="" action="ppaction://media"/>
            <a:extLst>
              <a:ext uri="{FF2B5EF4-FFF2-40B4-BE49-F238E27FC236}">
                <a16:creationId xmlns:a16="http://schemas.microsoft.com/office/drawing/2014/main" id="{4BE1098E-F91D-70F6-7FDF-7CAA7206A48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35626609"/>
      </p:ext>
    </p:extLst>
  </p:cSld>
  <p:clrMapOvr>
    <a:masterClrMapping/>
  </p:clrMapOvr>
  <mc:AlternateContent xmlns:mc="http://schemas.openxmlformats.org/markup-compatibility/2006">
    <mc:Choice xmlns:p14="http://schemas.microsoft.com/office/powerpoint/2010/main" Requires="p14">
      <p:transition spd="slow" p14:dur="2000" advTm="72149"/>
    </mc:Choice>
    <mc:Fallback>
      <p:transition spd="slow" advTm="72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BD11-0921-54F6-9BC2-524E6085EC1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09912A8-0D7A-59B5-EEF6-F87407234430}"/>
              </a:ext>
            </a:extLst>
          </p:cNvPr>
          <p:cNvSpPr>
            <a:spLocks noGrp="1"/>
          </p:cNvSpPr>
          <p:nvPr>
            <p:ph idx="1"/>
          </p:nvPr>
        </p:nvSpPr>
        <p:spPr/>
        <p:txBody>
          <a:bodyPr>
            <a:normAutofit/>
          </a:bodyPr>
          <a:lstStyle/>
          <a:p>
            <a:r>
              <a:rPr lang="en-US" dirty="0"/>
              <a:t>Based on the provided classification reports for the four models, the VGG19 model demonstrates the best overall performance in terms of accuracy (0.92), precision, recall, and f1-score. </a:t>
            </a:r>
          </a:p>
          <a:p>
            <a:r>
              <a:rPr lang="en-US" dirty="0"/>
              <a:t>While the CNN model has the lowest performance metrics, the ResNet152 and ResNet200 models exhibit moderate accuracy but lower precision and recall for the normal class compared to the VGG19 model. </a:t>
            </a:r>
          </a:p>
          <a:p>
            <a:r>
              <a:rPr lang="en-US" dirty="0"/>
              <a:t>In conclusion, the VGG19 model is the most suitable choice for pneumonia detection in this project, given its superior performance across all evaluation metrics.</a:t>
            </a:r>
          </a:p>
        </p:txBody>
      </p:sp>
      <p:pic>
        <p:nvPicPr>
          <p:cNvPr id="4" name="Audio 3">
            <a:hlinkClick r:id="" action="ppaction://media"/>
            <a:extLst>
              <a:ext uri="{FF2B5EF4-FFF2-40B4-BE49-F238E27FC236}">
                <a16:creationId xmlns:a16="http://schemas.microsoft.com/office/drawing/2014/main" id="{808991A2-A0CA-A8AB-C8F1-2AC4BA2BAC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48348815"/>
      </p:ext>
    </p:extLst>
  </p:cSld>
  <p:clrMapOvr>
    <a:masterClrMapping/>
  </p:clrMapOvr>
  <mc:AlternateContent xmlns:mc="http://schemas.openxmlformats.org/markup-compatibility/2006">
    <mc:Choice xmlns:p14="http://schemas.microsoft.com/office/powerpoint/2010/main" Requires="p14">
      <p:transition spd="slow" p14:dur="2000" advTm="62581"/>
    </mc:Choice>
    <mc:Fallback>
      <p:transition spd="slow" advTm="62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9AD9-F1E5-5423-B3A6-BEBBB9ABCEBE}"/>
              </a:ext>
            </a:extLst>
          </p:cNvPr>
          <p:cNvSpPr>
            <a:spLocks noGrp="1"/>
          </p:cNvSpPr>
          <p:nvPr>
            <p:ph type="title"/>
          </p:nvPr>
        </p:nvSpPr>
        <p:spPr/>
        <p:txBody>
          <a:bodyPr/>
          <a:lstStyle/>
          <a:p>
            <a:r>
              <a:rPr lang="en-US" dirty="0"/>
              <a:t>Citation</a:t>
            </a:r>
          </a:p>
        </p:txBody>
      </p:sp>
      <p:sp>
        <p:nvSpPr>
          <p:cNvPr id="3" name="Content Placeholder 2">
            <a:extLst>
              <a:ext uri="{FF2B5EF4-FFF2-40B4-BE49-F238E27FC236}">
                <a16:creationId xmlns:a16="http://schemas.microsoft.com/office/drawing/2014/main" id="{3AD851A5-2014-92AD-D9EC-D5A816FA4AE9}"/>
              </a:ext>
            </a:extLst>
          </p:cNvPr>
          <p:cNvSpPr>
            <a:spLocks noGrp="1"/>
          </p:cNvSpPr>
          <p:nvPr>
            <p:ph idx="1"/>
          </p:nvPr>
        </p:nvSpPr>
        <p:spPr/>
        <p:txBody>
          <a:bodyPr/>
          <a:lstStyle/>
          <a:p>
            <a:r>
              <a:rPr lang="en-US" b="0" i="0" dirty="0" err="1">
                <a:solidFill>
                  <a:srgbClr val="C9D1D9"/>
                </a:solidFill>
                <a:effectLst/>
                <a:latin typeface="-apple-system"/>
              </a:rPr>
              <a:t>Tilve</a:t>
            </a:r>
            <a:r>
              <a:rPr lang="en-US" b="0" i="0" dirty="0">
                <a:solidFill>
                  <a:srgbClr val="C9D1D9"/>
                </a:solidFill>
                <a:effectLst/>
                <a:latin typeface="-apple-system"/>
              </a:rPr>
              <a:t>, S. Nayak, S. </a:t>
            </a:r>
            <a:r>
              <a:rPr lang="en-US" b="0" i="0" dirty="0" err="1">
                <a:solidFill>
                  <a:srgbClr val="C9D1D9"/>
                </a:solidFill>
                <a:effectLst/>
                <a:latin typeface="-apple-system"/>
              </a:rPr>
              <a:t>Vernekar</a:t>
            </a:r>
            <a:r>
              <a:rPr lang="en-US" b="0" i="0" dirty="0">
                <a:solidFill>
                  <a:srgbClr val="C9D1D9"/>
                </a:solidFill>
                <a:effectLst/>
                <a:latin typeface="-apple-system"/>
              </a:rPr>
              <a:t>, D. </a:t>
            </a:r>
            <a:r>
              <a:rPr lang="en-US" b="0" i="0" dirty="0" err="1">
                <a:solidFill>
                  <a:srgbClr val="C9D1D9"/>
                </a:solidFill>
                <a:effectLst/>
                <a:latin typeface="-apple-system"/>
              </a:rPr>
              <a:t>Turi</a:t>
            </a:r>
            <a:r>
              <a:rPr lang="en-US" b="0" i="0" dirty="0">
                <a:solidFill>
                  <a:srgbClr val="C9D1D9"/>
                </a:solidFill>
                <a:effectLst/>
                <a:latin typeface="-apple-system"/>
              </a:rPr>
              <a:t>, P. R. </a:t>
            </a:r>
            <a:r>
              <a:rPr lang="en-US" b="0" i="0" dirty="0" err="1">
                <a:solidFill>
                  <a:srgbClr val="C9D1D9"/>
                </a:solidFill>
                <a:effectLst/>
                <a:latin typeface="-apple-system"/>
              </a:rPr>
              <a:t>Shetgaonkar</a:t>
            </a:r>
            <a:r>
              <a:rPr lang="en-US" b="0" i="0" dirty="0">
                <a:solidFill>
                  <a:srgbClr val="C9D1D9"/>
                </a:solidFill>
                <a:effectLst/>
                <a:latin typeface="-apple-system"/>
              </a:rPr>
              <a:t> and S. </a:t>
            </a:r>
            <a:r>
              <a:rPr lang="en-US" b="0" i="0" dirty="0" err="1">
                <a:solidFill>
                  <a:srgbClr val="C9D1D9"/>
                </a:solidFill>
                <a:effectLst/>
                <a:latin typeface="-apple-system"/>
              </a:rPr>
              <a:t>Aswale</a:t>
            </a:r>
            <a:r>
              <a:rPr lang="en-US" b="0" i="0" dirty="0">
                <a:solidFill>
                  <a:srgbClr val="C9D1D9"/>
                </a:solidFill>
                <a:effectLst/>
                <a:latin typeface="-apple-system"/>
              </a:rPr>
              <a:t>, "Pneumonia Detection Using Deep Learning Approaches," 2020 International Conference on Emerging Trends in Information Technology and Engineering (</a:t>
            </a:r>
            <a:r>
              <a:rPr lang="en-US" b="0" i="0" dirty="0" err="1">
                <a:solidFill>
                  <a:srgbClr val="C9D1D9"/>
                </a:solidFill>
                <a:effectLst/>
                <a:latin typeface="-apple-system"/>
              </a:rPr>
              <a:t>ic</a:t>
            </a:r>
            <a:r>
              <a:rPr lang="en-US" b="0" i="0" dirty="0">
                <a:solidFill>
                  <a:srgbClr val="C9D1D9"/>
                </a:solidFill>
                <a:effectLst/>
                <a:latin typeface="-apple-system"/>
              </a:rPr>
              <a:t>-ETITE), Vellore, India, 2020, p </a:t>
            </a:r>
          </a:p>
          <a:p>
            <a:r>
              <a:rPr lang="en-US" b="0" i="0" dirty="0">
                <a:solidFill>
                  <a:srgbClr val="C9D1D9"/>
                </a:solidFill>
                <a:effectLst/>
                <a:latin typeface="-apple-system"/>
              </a:rPr>
              <a:t>L. </a:t>
            </a:r>
            <a:r>
              <a:rPr lang="en-US" b="0" i="0" dirty="0" err="1">
                <a:solidFill>
                  <a:srgbClr val="C9D1D9"/>
                </a:solidFill>
                <a:effectLst/>
                <a:latin typeface="-apple-system"/>
              </a:rPr>
              <a:t>Račic</a:t>
            </a:r>
            <a:r>
              <a:rPr lang="en-US" b="0" i="0" dirty="0">
                <a:solidFill>
                  <a:srgbClr val="C9D1D9"/>
                </a:solidFill>
                <a:effectLst/>
                <a:latin typeface="-apple-system"/>
              </a:rPr>
              <a:t>́, T. Popović, S. </a:t>
            </a:r>
            <a:r>
              <a:rPr lang="en-US" b="0" i="0" dirty="0" err="1">
                <a:solidFill>
                  <a:srgbClr val="C9D1D9"/>
                </a:solidFill>
                <a:effectLst/>
                <a:latin typeface="-apple-system"/>
              </a:rPr>
              <a:t>čakic</a:t>
            </a:r>
            <a:r>
              <a:rPr lang="en-US" b="0" i="0" dirty="0">
                <a:solidFill>
                  <a:srgbClr val="C9D1D9"/>
                </a:solidFill>
                <a:effectLst/>
                <a:latin typeface="-apple-system"/>
              </a:rPr>
              <a:t>́ and S. </a:t>
            </a:r>
            <a:r>
              <a:rPr lang="en-US" b="0" i="0" dirty="0" err="1">
                <a:solidFill>
                  <a:srgbClr val="C9D1D9"/>
                </a:solidFill>
                <a:effectLst/>
                <a:latin typeface="-apple-system"/>
              </a:rPr>
              <a:t>Šandi</a:t>
            </a:r>
            <a:r>
              <a:rPr lang="en-US" b="0" i="0" dirty="0">
                <a:solidFill>
                  <a:srgbClr val="C9D1D9"/>
                </a:solidFill>
                <a:effectLst/>
                <a:latin typeface="-apple-system"/>
              </a:rPr>
              <a:t>, "Pneumonia Detection Using Deep Learning Based on Convolutional Neural Network," 2021 25th International Conference on Information Technology (IT), </a:t>
            </a:r>
            <a:r>
              <a:rPr lang="en-US" b="0" i="0" dirty="0" err="1">
                <a:solidFill>
                  <a:srgbClr val="C9D1D9"/>
                </a:solidFill>
                <a:effectLst/>
                <a:latin typeface="-apple-system"/>
              </a:rPr>
              <a:t>Zabljak</a:t>
            </a:r>
            <a:r>
              <a:rPr lang="en-US" b="0" i="0" dirty="0">
                <a:solidFill>
                  <a:srgbClr val="C9D1D9"/>
                </a:solidFill>
                <a:effectLst/>
                <a:latin typeface="-apple-system"/>
              </a:rPr>
              <a:t>, Montenegro, 2021, pp. 1-4, </a:t>
            </a:r>
            <a:r>
              <a:rPr lang="en-US" b="0" i="0" dirty="0" err="1">
                <a:solidFill>
                  <a:srgbClr val="C9D1D9"/>
                </a:solidFill>
                <a:effectLst/>
                <a:latin typeface="-apple-system"/>
              </a:rPr>
              <a:t>doi</a:t>
            </a:r>
            <a:r>
              <a:rPr lang="en-US" b="0" i="0" dirty="0">
                <a:solidFill>
                  <a:srgbClr val="C9D1D9"/>
                </a:solidFill>
                <a:effectLst/>
                <a:latin typeface="-apple-system"/>
              </a:rPr>
              <a:t>: 10.1109/IT51528.2021. </a:t>
            </a:r>
          </a:p>
          <a:p>
            <a:r>
              <a:rPr lang="en-US" b="0" i="0" dirty="0">
                <a:solidFill>
                  <a:srgbClr val="C9D1D9"/>
                </a:solidFill>
                <a:effectLst/>
                <a:latin typeface="-apple-system"/>
              </a:rPr>
              <a:t>Habib, N., Hasan, M.M., Reza, M.M. et al. Ensemble of </a:t>
            </a:r>
            <a:r>
              <a:rPr lang="en-US" b="0" i="0" dirty="0" err="1">
                <a:solidFill>
                  <a:srgbClr val="C9D1D9"/>
                </a:solidFill>
                <a:effectLst/>
                <a:latin typeface="-apple-system"/>
              </a:rPr>
              <a:t>CheXNet</a:t>
            </a:r>
            <a:r>
              <a:rPr lang="en-US" b="0" i="0" dirty="0">
                <a:solidFill>
                  <a:srgbClr val="C9D1D9"/>
                </a:solidFill>
                <a:effectLst/>
                <a:latin typeface="-apple-system"/>
              </a:rPr>
              <a:t> and VGG-19 Feature Extractor with Random Forest Classifier for Pediatric Pneumonia Detection. SN COMPUT. SCI. 1, 359 (2020).</a:t>
            </a:r>
          </a:p>
        </p:txBody>
      </p:sp>
      <p:pic>
        <p:nvPicPr>
          <p:cNvPr id="6" name="Audio 5">
            <a:hlinkClick r:id="" action="ppaction://media"/>
            <a:extLst>
              <a:ext uri="{FF2B5EF4-FFF2-40B4-BE49-F238E27FC236}">
                <a16:creationId xmlns:a16="http://schemas.microsoft.com/office/drawing/2014/main" id="{A23B67E5-D756-8199-2C3C-29326368CE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52084068"/>
      </p:ext>
    </p:extLst>
  </p:cSld>
  <p:clrMapOvr>
    <a:masterClrMapping/>
  </p:clrMapOvr>
  <mc:AlternateContent xmlns:mc="http://schemas.openxmlformats.org/markup-compatibility/2006">
    <mc:Choice xmlns:p14="http://schemas.microsoft.com/office/powerpoint/2010/main" Requires="p14">
      <p:transition spd="slow" p14:dur="2000" advTm="16730"/>
    </mc:Choice>
    <mc:Fallback>
      <p:transition spd="slow" advTm="16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F4CAB4-B9C0-653E-DCBF-56FDBB457A7E}"/>
              </a:ext>
            </a:extLst>
          </p:cNvPr>
          <p:cNvSpPr>
            <a:spLocks noGrp="1"/>
          </p:cNvSpPr>
          <p:nvPr>
            <p:ph type="title"/>
          </p:nvPr>
        </p:nvSpPr>
        <p:spPr>
          <a:xfrm>
            <a:off x="1393638" y="2728735"/>
            <a:ext cx="9404723" cy="1400530"/>
          </a:xfrm>
        </p:spPr>
        <p:txBody>
          <a:bodyPr/>
          <a:lstStyle/>
          <a:p>
            <a:pPr algn="ctr"/>
            <a:r>
              <a:rPr lang="en-US" sz="6000" dirty="0"/>
              <a:t>Thank you!</a:t>
            </a:r>
          </a:p>
        </p:txBody>
      </p:sp>
      <p:pic>
        <p:nvPicPr>
          <p:cNvPr id="5" name="Audio 4">
            <a:hlinkClick r:id="" action="ppaction://media"/>
            <a:extLst>
              <a:ext uri="{FF2B5EF4-FFF2-40B4-BE49-F238E27FC236}">
                <a16:creationId xmlns:a16="http://schemas.microsoft.com/office/drawing/2014/main" id="{1CDF3601-ECB2-A359-03ED-B67616128F6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3458916"/>
      </p:ext>
    </p:extLst>
  </p:cSld>
  <p:clrMapOvr>
    <a:masterClrMapping/>
  </p:clrMapOvr>
  <mc:AlternateContent xmlns:mc="http://schemas.openxmlformats.org/markup-compatibility/2006">
    <mc:Choice xmlns:p14="http://schemas.microsoft.com/office/powerpoint/2010/main" Requires="p14">
      <p:transition spd="slow" p14:dur="2000" advTm="2773"/>
    </mc:Choice>
    <mc:Fallback>
      <p:transition spd="slow" advTm="2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34E3-64F5-D032-CEAF-E587F93321E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9BAFBCF-EFB1-612F-F99B-096F3A14A0D3}"/>
              </a:ext>
            </a:extLst>
          </p:cNvPr>
          <p:cNvSpPr>
            <a:spLocks noGrp="1"/>
          </p:cNvSpPr>
          <p:nvPr>
            <p:ph idx="1"/>
          </p:nvPr>
        </p:nvSpPr>
        <p:spPr/>
        <p:txBody>
          <a:bodyPr/>
          <a:lstStyle/>
          <a:p>
            <a:r>
              <a:rPr lang="en-US" dirty="0"/>
              <a:t>The project mainly enables us to implement some of the well-known models like VGG19, RESNET 152,200 as well as asks us to explore on how to build CNN models as well as how to adjust the hyper parameters to get more accuracy. </a:t>
            </a:r>
          </a:p>
          <a:p>
            <a:r>
              <a:rPr lang="en-US" dirty="0"/>
              <a:t>This project was a dive into the current as well as past works of AI and ML that are being developed to detect Pneumonia. </a:t>
            </a:r>
          </a:p>
          <a:p>
            <a:r>
              <a:rPr lang="en-US" dirty="0"/>
              <a:t>Such models can improve the speed and efficacy of doctors' diagnosis, boosting prompt treatment and possibly saving lives as AI technology becomes more mobile-friendly. </a:t>
            </a:r>
          </a:p>
        </p:txBody>
      </p:sp>
      <p:pic>
        <p:nvPicPr>
          <p:cNvPr id="5" name="Audio 4">
            <a:hlinkClick r:id="" action="ppaction://media"/>
            <a:extLst>
              <a:ext uri="{FF2B5EF4-FFF2-40B4-BE49-F238E27FC236}">
                <a16:creationId xmlns:a16="http://schemas.microsoft.com/office/drawing/2014/main" id="{083D4AF3-B7B9-5BD0-D514-C81ACFE958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67662582"/>
      </p:ext>
    </p:extLst>
  </p:cSld>
  <p:clrMapOvr>
    <a:masterClrMapping/>
  </p:clrMapOvr>
  <mc:AlternateContent xmlns:mc="http://schemas.openxmlformats.org/markup-compatibility/2006">
    <mc:Choice xmlns:p14="http://schemas.microsoft.com/office/powerpoint/2010/main" Requires="p14">
      <p:transition spd="slow" p14:dur="2000" advTm="80944"/>
    </mc:Choice>
    <mc:Fallback>
      <p:transition spd="slow" advTm="80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43BC4-93B3-3BEC-3E88-984257FE2582}"/>
              </a:ext>
            </a:extLst>
          </p:cNvPr>
          <p:cNvSpPr>
            <a:spLocks noGrp="1"/>
          </p:cNvSpPr>
          <p:nvPr>
            <p:ph type="title"/>
          </p:nvPr>
        </p:nvSpPr>
        <p:spPr/>
        <p:txBody>
          <a:bodyPr/>
          <a:lstStyle/>
          <a:p>
            <a:r>
              <a:rPr lang="en-US" dirty="0"/>
              <a:t>Motivation </a:t>
            </a:r>
          </a:p>
        </p:txBody>
      </p:sp>
      <p:sp>
        <p:nvSpPr>
          <p:cNvPr id="3" name="Content Placeholder 2">
            <a:extLst>
              <a:ext uri="{FF2B5EF4-FFF2-40B4-BE49-F238E27FC236}">
                <a16:creationId xmlns:a16="http://schemas.microsoft.com/office/drawing/2014/main" id="{A517B0EF-E59D-E29C-D8E0-6FD4E0B8F3D1}"/>
              </a:ext>
            </a:extLst>
          </p:cNvPr>
          <p:cNvSpPr>
            <a:spLocks noGrp="1"/>
          </p:cNvSpPr>
          <p:nvPr>
            <p:ph idx="1"/>
          </p:nvPr>
        </p:nvSpPr>
        <p:spPr/>
        <p:txBody>
          <a:bodyPr/>
          <a:lstStyle/>
          <a:p>
            <a:r>
              <a:rPr lang="en-US" dirty="0"/>
              <a:t>Pneumonia, a leading cause of morbidity and mortality worldwide, requires timely diagnosis and treatment to improve patient outcomes. </a:t>
            </a:r>
          </a:p>
          <a:p>
            <a:r>
              <a:rPr lang="en-US" dirty="0"/>
              <a:t>Current diagnostic methods, such as chest X-rays and clinical symptoms, can be inconclusive, slow, and resource-intensive. </a:t>
            </a:r>
          </a:p>
          <a:p>
            <a:r>
              <a:rPr lang="en-US" dirty="0"/>
              <a:t>There is an urgent need to develop a fast, accurate, and accessible pneumonia detection system that can be easily implemented in diverse healthcare settings, reducing the burden on healthcare professionals and improving patient care.</a:t>
            </a:r>
          </a:p>
        </p:txBody>
      </p:sp>
      <p:pic>
        <p:nvPicPr>
          <p:cNvPr id="4" name="Audio 3">
            <a:hlinkClick r:id="" action="ppaction://media"/>
            <a:extLst>
              <a:ext uri="{FF2B5EF4-FFF2-40B4-BE49-F238E27FC236}">
                <a16:creationId xmlns:a16="http://schemas.microsoft.com/office/drawing/2014/main" id="{A032D6E4-0A06-E315-3FF8-80724B81B8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50174211"/>
      </p:ext>
    </p:extLst>
  </p:cSld>
  <p:clrMapOvr>
    <a:masterClrMapping/>
  </p:clrMapOvr>
  <mc:AlternateContent xmlns:mc="http://schemas.openxmlformats.org/markup-compatibility/2006">
    <mc:Choice xmlns:p14="http://schemas.microsoft.com/office/powerpoint/2010/main" Requires="p14">
      <p:transition spd="slow" p14:dur="2000" advTm="57680"/>
    </mc:Choice>
    <mc:Fallback>
      <p:transition spd="slow" advTm="57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07F8F-E6A1-7894-6B11-523145DA2339}"/>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C85AEFC3-C43D-2F07-CC9E-59CBC8A33436}"/>
              </a:ext>
            </a:extLst>
          </p:cNvPr>
          <p:cNvSpPr>
            <a:spLocks noGrp="1"/>
          </p:cNvSpPr>
          <p:nvPr>
            <p:ph idx="1"/>
          </p:nvPr>
        </p:nvSpPr>
        <p:spPr/>
        <p:txBody>
          <a:bodyPr/>
          <a:lstStyle/>
          <a:p>
            <a:r>
              <a:rPr lang="en-US" dirty="0"/>
              <a:t>Try and test pre-trained models like </a:t>
            </a:r>
            <a:r>
              <a:rPr lang="en-US" dirty="0" err="1"/>
              <a:t>ResNet</a:t>
            </a:r>
            <a:r>
              <a:rPr lang="en-US" dirty="0"/>
              <a:t> 152, 200 and VGG19 </a:t>
            </a:r>
          </a:p>
          <a:p>
            <a:r>
              <a:rPr lang="en-US" dirty="0"/>
              <a:t>Create CNN model and compare it with pre-trained models based on accuracy.</a:t>
            </a:r>
          </a:p>
          <a:p>
            <a:r>
              <a:rPr lang="en-US" dirty="0"/>
              <a:t>Use dataset to train and test the model.</a:t>
            </a:r>
          </a:p>
          <a:p>
            <a:r>
              <a:rPr lang="en-US" dirty="0"/>
              <a:t>Use evaluation metrics to evaluate and achieve highest accuracy.</a:t>
            </a:r>
          </a:p>
        </p:txBody>
      </p:sp>
      <p:pic>
        <p:nvPicPr>
          <p:cNvPr id="5" name="Audio 4">
            <a:hlinkClick r:id="" action="ppaction://media"/>
            <a:extLst>
              <a:ext uri="{FF2B5EF4-FFF2-40B4-BE49-F238E27FC236}">
                <a16:creationId xmlns:a16="http://schemas.microsoft.com/office/drawing/2014/main" id="{408EAB85-5754-4727-F2B8-4CFDE7D6DA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79434184"/>
      </p:ext>
    </p:extLst>
  </p:cSld>
  <p:clrMapOvr>
    <a:masterClrMapping/>
  </p:clrMapOvr>
  <mc:AlternateContent xmlns:mc="http://schemas.openxmlformats.org/markup-compatibility/2006">
    <mc:Choice xmlns:p14="http://schemas.microsoft.com/office/powerpoint/2010/main" Requires="p14">
      <p:transition spd="slow" p14:dur="2000" advTm="34794"/>
    </mc:Choice>
    <mc:Fallback>
      <p:transition spd="slow" advTm="34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A96EB-4D29-05BA-8EB9-79D1FC5E1A45}"/>
              </a:ext>
            </a:extLst>
          </p:cNvPr>
          <p:cNvSpPr>
            <a:spLocks noGrp="1"/>
          </p:cNvSpPr>
          <p:nvPr>
            <p:ph type="title"/>
          </p:nvPr>
        </p:nvSpPr>
        <p:spPr/>
        <p:txBody>
          <a:bodyPr/>
          <a:lstStyle/>
          <a:p>
            <a:r>
              <a:rPr lang="en-US" dirty="0"/>
              <a:t>Software Tools to be used:</a:t>
            </a:r>
          </a:p>
        </p:txBody>
      </p:sp>
      <p:sp>
        <p:nvSpPr>
          <p:cNvPr id="3" name="Content Placeholder 2">
            <a:extLst>
              <a:ext uri="{FF2B5EF4-FFF2-40B4-BE49-F238E27FC236}">
                <a16:creationId xmlns:a16="http://schemas.microsoft.com/office/drawing/2014/main" id="{3138F586-6AE0-8BC3-06F8-743AE9C0C91E}"/>
              </a:ext>
            </a:extLst>
          </p:cNvPr>
          <p:cNvSpPr>
            <a:spLocks noGrp="1"/>
          </p:cNvSpPr>
          <p:nvPr>
            <p:ph idx="1"/>
          </p:nvPr>
        </p:nvSpPr>
        <p:spPr/>
        <p:txBody>
          <a:bodyPr/>
          <a:lstStyle/>
          <a:p>
            <a:r>
              <a:rPr lang="en-US" dirty="0"/>
              <a:t>Python 3.8</a:t>
            </a:r>
          </a:p>
          <a:p>
            <a:r>
              <a:rPr lang="en-US" dirty="0"/>
              <a:t>Libraries: </a:t>
            </a:r>
          </a:p>
          <a:p>
            <a:pPr lvl="1"/>
            <a:r>
              <a:rPr lang="en-US" dirty="0" err="1"/>
              <a:t>Tensorflow</a:t>
            </a:r>
            <a:endParaRPr lang="en-US" dirty="0"/>
          </a:p>
          <a:p>
            <a:pPr lvl="1"/>
            <a:r>
              <a:rPr lang="en-US" dirty="0" err="1"/>
              <a:t>Pytorch</a:t>
            </a:r>
            <a:endParaRPr lang="en-US" dirty="0"/>
          </a:p>
          <a:p>
            <a:pPr lvl="1"/>
            <a:r>
              <a:rPr lang="en-US" dirty="0" err="1"/>
              <a:t>Keras</a:t>
            </a:r>
            <a:endParaRPr lang="en-US" dirty="0"/>
          </a:p>
          <a:p>
            <a:pPr lvl="1"/>
            <a:r>
              <a:rPr lang="en-US" dirty="0"/>
              <a:t>Sci-Kit Learn</a:t>
            </a:r>
          </a:p>
          <a:p>
            <a:pPr lvl="1"/>
            <a:r>
              <a:rPr lang="en-US" dirty="0"/>
              <a:t>Matplotlib</a:t>
            </a:r>
          </a:p>
          <a:p>
            <a:pPr lvl="1"/>
            <a:r>
              <a:rPr lang="en-US" dirty="0" err="1"/>
              <a:t>Numpy</a:t>
            </a:r>
            <a:endParaRPr lang="en-US" dirty="0"/>
          </a:p>
          <a:p>
            <a:pPr lvl="1"/>
            <a:r>
              <a:rPr lang="en-US" dirty="0"/>
              <a:t>TQDM</a:t>
            </a:r>
          </a:p>
        </p:txBody>
      </p:sp>
      <p:pic>
        <p:nvPicPr>
          <p:cNvPr id="6" name="Audio 5">
            <a:hlinkClick r:id="" action="ppaction://media"/>
            <a:extLst>
              <a:ext uri="{FF2B5EF4-FFF2-40B4-BE49-F238E27FC236}">
                <a16:creationId xmlns:a16="http://schemas.microsoft.com/office/drawing/2014/main" id="{079AD079-EAE1-EFDE-5545-7F659721C8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44224267"/>
      </p:ext>
    </p:extLst>
  </p:cSld>
  <p:clrMapOvr>
    <a:masterClrMapping/>
  </p:clrMapOvr>
  <mc:AlternateContent xmlns:mc="http://schemas.openxmlformats.org/markup-compatibility/2006">
    <mc:Choice xmlns:p14="http://schemas.microsoft.com/office/powerpoint/2010/main" Requires="p14">
      <p:transition spd="slow" p14:dur="2000" advTm="19594"/>
    </mc:Choice>
    <mc:Fallback>
      <p:transition spd="slow" advTm="19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0F6D-4BA0-1B95-6A13-8E9AC2E74272}"/>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2F7E9565-1AAE-58D3-269A-969CE172B593}"/>
              </a:ext>
            </a:extLst>
          </p:cNvPr>
          <p:cNvSpPr>
            <a:spLocks noGrp="1"/>
          </p:cNvSpPr>
          <p:nvPr>
            <p:ph idx="1"/>
          </p:nvPr>
        </p:nvSpPr>
        <p:spPr>
          <a:xfrm>
            <a:off x="1103312" y="2052918"/>
            <a:ext cx="9624161" cy="4195481"/>
          </a:xfrm>
        </p:spPr>
        <p:txBody>
          <a:bodyPr>
            <a:normAutofit/>
          </a:bodyPr>
          <a:lstStyle/>
          <a:p>
            <a:r>
              <a:rPr lang="en-US" dirty="0"/>
              <a:t>In this project, we will be using the Chest X-Ray Images (Pneumonia) Dataset.</a:t>
            </a:r>
          </a:p>
          <a:p>
            <a:r>
              <a:rPr lang="en-US" dirty="0"/>
              <a:t>We used the “Labeled Optical Coherence Tomography (OCT) and Chest X-Ray Images for Classification” created by University of California San Diego. </a:t>
            </a:r>
          </a:p>
          <a:p>
            <a:r>
              <a:rPr lang="en-US" dirty="0"/>
              <a:t>The dataset consists of 5863 images that are each classified that accurately describe the image. </a:t>
            </a:r>
          </a:p>
          <a:p>
            <a:pPr marL="0" indent="0">
              <a:buNone/>
            </a:pPr>
            <a:br>
              <a:rPr lang="en-US" dirty="0"/>
            </a:br>
            <a:endParaRPr lang="en-US" dirty="0"/>
          </a:p>
        </p:txBody>
      </p:sp>
      <p:pic>
        <p:nvPicPr>
          <p:cNvPr id="4" name="Audio 3">
            <a:hlinkClick r:id="" action="ppaction://media"/>
            <a:extLst>
              <a:ext uri="{FF2B5EF4-FFF2-40B4-BE49-F238E27FC236}">
                <a16:creationId xmlns:a16="http://schemas.microsoft.com/office/drawing/2014/main" id="{C133E4C9-E93B-D7D0-B8AF-D5B198ADC2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01149351"/>
      </p:ext>
    </p:extLst>
  </p:cSld>
  <p:clrMapOvr>
    <a:masterClrMapping/>
  </p:clrMapOvr>
  <mc:AlternateContent xmlns:mc="http://schemas.openxmlformats.org/markup-compatibility/2006">
    <mc:Choice xmlns:p14="http://schemas.microsoft.com/office/powerpoint/2010/main" Requires="p14">
      <p:transition spd="slow" p14:dur="2000" advTm="35552"/>
    </mc:Choice>
    <mc:Fallback>
      <p:transition spd="slow" advTm="35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CF01-11B4-FE03-AF4B-7FAD1D4E693D}"/>
              </a:ext>
            </a:extLst>
          </p:cNvPr>
          <p:cNvSpPr>
            <a:spLocks noGrp="1"/>
          </p:cNvSpPr>
          <p:nvPr>
            <p:ph type="title"/>
          </p:nvPr>
        </p:nvSpPr>
        <p:spPr/>
        <p:txBody>
          <a:bodyPr/>
          <a:lstStyle/>
          <a:p>
            <a:r>
              <a:rPr lang="en-US" dirty="0"/>
              <a:t>VGG 19</a:t>
            </a:r>
          </a:p>
        </p:txBody>
      </p:sp>
      <p:sp>
        <p:nvSpPr>
          <p:cNvPr id="3" name="Content Placeholder 2">
            <a:extLst>
              <a:ext uri="{FF2B5EF4-FFF2-40B4-BE49-F238E27FC236}">
                <a16:creationId xmlns:a16="http://schemas.microsoft.com/office/drawing/2014/main" id="{2FFA5380-E073-3D60-9889-BD0CCCBEDBFD}"/>
              </a:ext>
            </a:extLst>
          </p:cNvPr>
          <p:cNvSpPr>
            <a:spLocks noGrp="1"/>
          </p:cNvSpPr>
          <p:nvPr>
            <p:ph idx="1"/>
          </p:nvPr>
        </p:nvSpPr>
        <p:spPr>
          <a:xfrm>
            <a:off x="1104293" y="1442511"/>
            <a:ext cx="8946541" cy="4195481"/>
          </a:xfrm>
        </p:spPr>
        <p:txBody>
          <a:bodyPr/>
          <a:lstStyle/>
          <a:p>
            <a:r>
              <a:rPr lang="en-US" dirty="0"/>
              <a:t>We used VGG19 to first check for accuracy as it is a well-suited model for this project due to its proven success in image recognition tasks.</a:t>
            </a:r>
          </a:p>
          <a:p>
            <a:r>
              <a:rPr lang="en-US" dirty="0"/>
              <a:t>It’s ability to capture complex patterns in images, and its transfer learning potential, allowing for efficient training and high accuracy in pneumonia detection from lung images.</a:t>
            </a:r>
          </a:p>
          <a:p>
            <a:r>
              <a:rPr lang="en-US" dirty="0"/>
              <a:t>We were able to achieve 92% Accuracy with this model.</a:t>
            </a:r>
          </a:p>
        </p:txBody>
      </p:sp>
      <p:pic>
        <p:nvPicPr>
          <p:cNvPr id="5" name="Picture 4" descr="A picture containing text&#10;&#10;Description automatically generated">
            <a:extLst>
              <a:ext uri="{FF2B5EF4-FFF2-40B4-BE49-F238E27FC236}">
                <a16:creationId xmlns:a16="http://schemas.microsoft.com/office/drawing/2014/main" id="{42B9B331-F2BC-2E51-35F2-CB13E0A7D005}"/>
              </a:ext>
            </a:extLst>
          </p:cNvPr>
          <p:cNvPicPr>
            <a:picLocks noChangeAspect="1"/>
          </p:cNvPicPr>
          <p:nvPr/>
        </p:nvPicPr>
        <p:blipFill rotWithShape="1">
          <a:blip r:embed="rId4"/>
          <a:srcRect l="9696" t="19060" r="7549" b="9061"/>
          <a:stretch/>
        </p:blipFill>
        <p:spPr>
          <a:xfrm>
            <a:off x="5803527" y="4213082"/>
            <a:ext cx="3432288" cy="2484353"/>
          </a:xfrm>
          <a:prstGeom prst="rect">
            <a:avLst/>
          </a:prstGeom>
        </p:spPr>
      </p:pic>
      <p:pic>
        <p:nvPicPr>
          <p:cNvPr id="6" name="Picture 5" descr="Surface chart&#10;&#10;Description automatically generated">
            <a:extLst>
              <a:ext uri="{FF2B5EF4-FFF2-40B4-BE49-F238E27FC236}">
                <a16:creationId xmlns:a16="http://schemas.microsoft.com/office/drawing/2014/main" id="{E1168BC9-074F-B1F3-2765-CBA01FB1FE55}"/>
              </a:ext>
            </a:extLst>
          </p:cNvPr>
          <p:cNvPicPr>
            <a:picLocks noChangeAspect="1"/>
          </p:cNvPicPr>
          <p:nvPr/>
        </p:nvPicPr>
        <p:blipFill rotWithShape="1">
          <a:blip r:embed="rId5"/>
          <a:srcRect l="16714" r="17082"/>
          <a:stretch/>
        </p:blipFill>
        <p:spPr>
          <a:xfrm>
            <a:off x="2825088" y="4179079"/>
            <a:ext cx="2222998" cy="2518357"/>
          </a:xfrm>
          <a:prstGeom prst="rect">
            <a:avLst/>
          </a:prstGeom>
        </p:spPr>
      </p:pic>
      <p:pic>
        <p:nvPicPr>
          <p:cNvPr id="8" name="Audio 7">
            <a:hlinkClick r:id="" action="ppaction://media"/>
            <a:extLst>
              <a:ext uri="{FF2B5EF4-FFF2-40B4-BE49-F238E27FC236}">
                <a16:creationId xmlns:a16="http://schemas.microsoft.com/office/drawing/2014/main" id="{23E55A8A-BE17-D393-FF6F-7DA4898A53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3726833"/>
      </p:ext>
    </p:extLst>
  </p:cSld>
  <p:clrMapOvr>
    <a:masterClrMapping/>
  </p:clrMapOvr>
  <mc:AlternateContent xmlns:mc="http://schemas.openxmlformats.org/markup-compatibility/2006">
    <mc:Choice xmlns:p14="http://schemas.microsoft.com/office/powerpoint/2010/main" Requires="p14">
      <p:transition spd="slow" p14:dur="2000" advTm="66144"/>
    </mc:Choice>
    <mc:Fallback>
      <p:transition spd="slow" advTm="66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CF01-11B4-FE03-AF4B-7FAD1D4E693D}"/>
              </a:ext>
            </a:extLst>
          </p:cNvPr>
          <p:cNvSpPr>
            <a:spLocks noGrp="1"/>
          </p:cNvSpPr>
          <p:nvPr>
            <p:ph type="title"/>
          </p:nvPr>
        </p:nvSpPr>
        <p:spPr/>
        <p:txBody>
          <a:bodyPr/>
          <a:lstStyle/>
          <a:p>
            <a:r>
              <a:rPr lang="en-US" dirty="0"/>
              <a:t>RESNET 152 &amp; 200</a:t>
            </a:r>
          </a:p>
        </p:txBody>
      </p:sp>
      <p:sp>
        <p:nvSpPr>
          <p:cNvPr id="3" name="Content Placeholder 2">
            <a:extLst>
              <a:ext uri="{FF2B5EF4-FFF2-40B4-BE49-F238E27FC236}">
                <a16:creationId xmlns:a16="http://schemas.microsoft.com/office/drawing/2014/main" id="{2FFA5380-E073-3D60-9889-BD0CCCBEDBFD}"/>
              </a:ext>
            </a:extLst>
          </p:cNvPr>
          <p:cNvSpPr>
            <a:spLocks noGrp="1"/>
          </p:cNvSpPr>
          <p:nvPr>
            <p:ph idx="1"/>
          </p:nvPr>
        </p:nvSpPr>
        <p:spPr>
          <a:xfrm>
            <a:off x="1094348" y="1331259"/>
            <a:ext cx="10003303" cy="4195481"/>
          </a:xfrm>
        </p:spPr>
        <p:txBody>
          <a:bodyPr/>
          <a:lstStyle/>
          <a:p>
            <a:r>
              <a:rPr lang="en-US" dirty="0"/>
              <a:t>We chose ResNet-152 and custom ResNet-200 for this project allows us to leverage the strengths of deep residual networks in feature extraction and pattern recognition. </a:t>
            </a:r>
          </a:p>
          <a:p>
            <a:r>
              <a:rPr lang="en-US" dirty="0"/>
              <a:t>These architectures have demonstrated exceptional performance in image classification tasks, and their increased depth can potentially enhance the model's accuracy in detecting pneumonia, while also providing the opportunity to compare and assess the performance of different network depths in this specific application.</a:t>
            </a:r>
          </a:p>
          <a:p>
            <a:r>
              <a:rPr lang="en-US" dirty="0"/>
              <a:t>Due to hardware constraints and the complexity of the models, we were only able to achieve 87.18% and 83% accuracy, respectively.</a:t>
            </a:r>
          </a:p>
          <a:p>
            <a:pPr marL="0" indent="0">
              <a:buNone/>
            </a:pPr>
            <a:endParaRPr lang="en-US" dirty="0"/>
          </a:p>
        </p:txBody>
      </p:sp>
      <p:pic>
        <p:nvPicPr>
          <p:cNvPr id="4" name="Picture 2" descr="ResNet152V2 Architecture | Download Scientific Diagram">
            <a:extLst>
              <a:ext uri="{FF2B5EF4-FFF2-40B4-BE49-F238E27FC236}">
                <a16:creationId xmlns:a16="http://schemas.microsoft.com/office/drawing/2014/main" id="{25002278-61BE-2D03-86FF-C497AF02E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515" y="4809091"/>
            <a:ext cx="4520967" cy="1877442"/>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C779EB50-9BB6-2688-317A-2B13DD7022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839452"/>
      </p:ext>
    </p:extLst>
  </p:cSld>
  <p:clrMapOvr>
    <a:masterClrMapping/>
  </p:clrMapOvr>
  <mc:AlternateContent xmlns:mc="http://schemas.openxmlformats.org/markup-compatibility/2006">
    <mc:Choice xmlns:p14="http://schemas.microsoft.com/office/powerpoint/2010/main" Requires="p14">
      <p:transition spd="slow" p14:dur="2000" advTm="81968"/>
    </mc:Choice>
    <mc:Fallback>
      <p:transition spd="slow" advTm="81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CF01-11B4-FE03-AF4B-7FAD1D4E693D}"/>
              </a:ext>
            </a:extLst>
          </p:cNvPr>
          <p:cNvSpPr>
            <a:spLocks noGrp="1"/>
          </p:cNvSpPr>
          <p:nvPr>
            <p:ph type="title"/>
          </p:nvPr>
        </p:nvSpPr>
        <p:spPr/>
        <p:txBody>
          <a:bodyPr/>
          <a:lstStyle/>
          <a:p>
            <a:r>
              <a:rPr lang="en-US" dirty="0"/>
              <a:t>Convolutional Neural Network</a:t>
            </a:r>
          </a:p>
        </p:txBody>
      </p:sp>
      <p:sp>
        <p:nvSpPr>
          <p:cNvPr id="3" name="Content Placeholder 2">
            <a:extLst>
              <a:ext uri="{FF2B5EF4-FFF2-40B4-BE49-F238E27FC236}">
                <a16:creationId xmlns:a16="http://schemas.microsoft.com/office/drawing/2014/main" id="{2FFA5380-E073-3D60-9889-BD0CCCBEDBFD}"/>
              </a:ext>
            </a:extLst>
          </p:cNvPr>
          <p:cNvSpPr>
            <a:spLocks noGrp="1"/>
          </p:cNvSpPr>
          <p:nvPr>
            <p:ph idx="1"/>
          </p:nvPr>
        </p:nvSpPr>
        <p:spPr>
          <a:xfrm>
            <a:off x="1104293" y="1547951"/>
            <a:ext cx="9667785" cy="4195481"/>
          </a:xfrm>
        </p:spPr>
        <p:txBody>
          <a:bodyPr/>
          <a:lstStyle/>
          <a:p>
            <a:r>
              <a:rPr lang="en-US" dirty="0"/>
              <a:t>CNNs excel at analyzing visual data and automatically learning complex features within images.</a:t>
            </a:r>
          </a:p>
          <a:p>
            <a:r>
              <a:rPr lang="en-US" dirty="0"/>
              <a:t>Hence it was an ideal choice for accurately and efficiently detecting pneumonia patterns in lung images, which can significantly improve diagnostic processes.</a:t>
            </a:r>
          </a:p>
          <a:p>
            <a:r>
              <a:rPr lang="en-US" dirty="0"/>
              <a:t>So, we tried creating one of our own Convolutional Neural Network. As of now, we are still trying to improvise as we are only able to get 60% accuracy.</a:t>
            </a:r>
          </a:p>
          <a:p>
            <a:pPr marL="0" indent="0">
              <a:buNone/>
            </a:pPr>
            <a:endParaRPr lang="en-US" dirty="0"/>
          </a:p>
        </p:txBody>
      </p:sp>
      <p:pic>
        <p:nvPicPr>
          <p:cNvPr id="4" name="Picture 2" descr="Basic CNN Architecture: Explaining 5 Layers of Convolutional Neural Network  | upGrad blog">
            <a:extLst>
              <a:ext uri="{FF2B5EF4-FFF2-40B4-BE49-F238E27FC236}">
                <a16:creationId xmlns:a16="http://schemas.microsoft.com/office/drawing/2014/main" id="{C26AF324-ABE6-BD31-F6EB-90B770368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587" y="4371278"/>
            <a:ext cx="4449195" cy="219679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08D52602-7EE7-AB23-43D6-306643BCAC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57796375"/>
      </p:ext>
    </p:extLst>
  </p:cSld>
  <p:clrMapOvr>
    <a:masterClrMapping/>
  </p:clrMapOvr>
  <mc:AlternateContent xmlns:mc="http://schemas.openxmlformats.org/markup-compatibility/2006">
    <mc:Choice xmlns:p14="http://schemas.microsoft.com/office/powerpoint/2010/main" Requires="p14">
      <p:transition spd="slow" p14:dur="2000" advTm="142133"/>
    </mc:Choice>
    <mc:Fallback>
      <p:transition spd="slow" advTm="142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A263F0419F734D8013DD572B5EB254" ma:contentTypeVersion="2" ma:contentTypeDescription="Create a new document." ma:contentTypeScope="" ma:versionID="df327c3b8b89e67976b5575545cd9357">
  <xsd:schema xmlns:xsd="http://www.w3.org/2001/XMLSchema" xmlns:xs="http://www.w3.org/2001/XMLSchema" xmlns:p="http://schemas.microsoft.com/office/2006/metadata/properties" xmlns:ns3="1921b861-9429-49df-8f49-849f2203d15f" targetNamespace="http://schemas.microsoft.com/office/2006/metadata/properties" ma:root="true" ma:fieldsID="ef3978fe1619b535b9eca066b0b2dc36" ns3:_="">
    <xsd:import namespace="1921b861-9429-49df-8f49-849f2203d15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21b861-9429-49df-8f49-849f2203d1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5CFE93-C9EB-48E4-A0EE-BC863D1C95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21b861-9429-49df-8f49-849f2203d1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FF849F-7B51-4491-AA9C-A7C00F8D50BC}">
  <ds:schemaRefs>
    <ds:schemaRef ds:uri="http://schemas.microsoft.com/sharepoint/v3/contenttype/forms"/>
  </ds:schemaRefs>
</ds:datastoreItem>
</file>

<file path=customXml/itemProps3.xml><?xml version="1.0" encoding="utf-8"?>
<ds:datastoreItem xmlns:ds="http://schemas.openxmlformats.org/officeDocument/2006/customXml" ds:itemID="{10989E35-8643-4405-AA4A-81FD74BEF221}">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1921b861-9429-49df-8f49-849f2203d15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TM02836342[[fn=Ion]]</Template>
  <TotalTime>202</TotalTime>
  <Words>850</Words>
  <Application>Microsoft Macintosh PowerPoint</Application>
  <PresentationFormat>Widescreen</PresentationFormat>
  <Paragraphs>64</Paragraphs>
  <Slides>14</Slides>
  <Notes>1</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Calibri</vt:lpstr>
      <vt:lpstr>Century Gothic</vt:lpstr>
      <vt:lpstr>Wingdings 3</vt:lpstr>
      <vt:lpstr>Ion</vt:lpstr>
      <vt:lpstr>"Breath of Clarity: Advancing Pneumonia Detection through Innovative Technology"</vt:lpstr>
      <vt:lpstr>Introduction</vt:lpstr>
      <vt:lpstr>Motivation </vt:lpstr>
      <vt:lpstr>Approach</vt:lpstr>
      <vt:lpstr>Software Tools to be used:</vt:lpstr>
      <vt:lpstr>Dataset</vt:lpstr>
      <vt:lpstr>VGG 19</vt:lpstr>
      <vt:lpstr>RESNET 152 &amp; 200</vt:lpstr>
      <vt:lpstr>Convolutional Neural Network</vt:lpstr>
      <vt:lpstr>Evaluation Metrics</vt:lpstr>
      <vt:lpstr>Results</vt:lpstr>
      <vt:lpstr>Conclusion</vt:lpstr>
      <vt:lpstr>Citation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 generator</dc:title>
  <dc:creator>Mayurkumar Maheshkumar Patel</dc:creator>
  <cp:lastModifiedBy>Tirth Gaurang Shah</cp:lastModifiedBy>
  <cp:revision>7</cp:revision>
  <dcterms:created xsi:type="dcterms:W3CDTF">2022-10-18T00:52:00Z</dcterms:created>
  <dcterms:modified xsi:type="dcterms:W3CDTF">2023-05-19T06:07:37Z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0x01010024A263F0419F734D8013DD572B5EB254</vt:lpwstr>
  </property>
</Properties>
</file>